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76" r:id="rId2"/>
    <p:sldId id="258" r:id="rId3"/>
    <p:sldId id="259" r:id="rId4"/>
    <p:sldId id="263" r:id="rId5"/>
    <p:sldId id="264" r:id="rId6"/>
    <p:sldId id="265" r:id="rId7"/>
    <p:sldId id="266" r:id="rId8"/>
    <p:sldId id="274" r:id="rId9"/>
    <p:sldId id="267" r:id="rId10"/>
    <p:sldId id="268" r:id="rId11"/>
    <p:sldId id="275" r:id="rId12"/>
    <p:sldId id="269" r:id="rId13"/>
    <p:sldId id="261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2124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C22B9-858E-48EF-B08D-FAC95B3B0834}" type="datetimeFigureOut">
              <a:rPr lang="lt-LT" smtClean="0"/>
              <a:t>2017.12.05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A425A-13AC-497F-A84A-1AAFF06B590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21804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D361E-77B9-4CA5-ACE8-B6F186709BF0}" type="datetime1">
              <a:rPr lang="lt-LT" smtClean="0"/>
              <a:t>2017.12.05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1270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9ED80-42E3-4799-ACC1-12E59F7629AA}" type="datetime1">
              <a:rPr lang="lt-LT" smtClean="0"/>
              <a:t>2017.12.05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422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E527-A417-4F0B-AE78-023C1D7D2D9E}" type="datetime1">
              <a:rPr lang="lt-LT" smtClean="0"/>
              <a:t>2017.12.05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32007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7AA45-DF6D-41D5-A557-8748EB10C523}" type="datetime1">
              <a:rPr lang="lt-LT" smtClean="0"/>
              <a:t>2017.12.05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80541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4745-211F-4925-9E4A-EA50215549D5}" type="datetime1">
              <a:rPr lang="lt-LT" smtClean="0"/>
              <a:t>2017.12.05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16299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19AE-218C-491D-B2A1-66A9D170C252}" type="datetime1">
              <a:rPr lang="lt-LT" smtClean="0"/>
              <a:t>2017.12.05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40343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03B8B-44AC-4448-8BB7-12DF43127BD9}" type="datetime1">
              <a:rPr lang="lt-LT" smtClean="0"/>
              <a:t>2017.12.05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7736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83D9D-62F8-4F59-A874-22AC29BEC1A2}" type="datetime1">
              <a:rPr lang="lt-LT" smtClean="0"/>
              <a:t>2017.12.05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33756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8AB8-9BE2-4497-9E11-DD40F406F20A}" type="datetime1">
              <a:rPr lang="lt-LT" smtClean="0"/>
              <a:t>2017.12.05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98699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32D9-481D-4DF8-A889-99A4E4AA694A}" type="datetime1">
              <a:rPr lang="lt-LT" smtClean="0"/>
              <a:t>2017.12.05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30025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234E-545C-45F1-9B33-D60C439B9393}" type="datetime1">
              <a:rPr lang="lt-LT" smtClean="0"/>
              <a:t>2017.12.05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564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0E267-E6E3-4959-9A94-4EA15C5CEE61}" type="datetime1">
              <a:rPr lang="lt-LT" smtClean="0"/>
              <a:t>2017.12.05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7E699-05BB-4E28-B434-BDA7009A687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8237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4725144"/>
            <a:ext cx="8784976" cy="187325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lt-LT" altLang="lt-LT" sz="4000" b="1" dirty="0" smtClean="0">
                <a:solidFill>
                  <a:srgbClr val="008000"/>
                </a:solidFill>
                <a:latin typeface="Times New Roman" pitchFamily="18" charset="0"/>
              </a:rPr>
              <a:t>PIENO </a:t>
            </a:r>
            <a:r>
              <a:rPr lang="en-US" altLang="lt-LT" sz="4000" b="1" dirty="0" smtClean="0">
                <a:solidFill>
                  <a:srgbClr val="008000"/>
                </a:solidFill>
                <a:latin typeface="Times New Roman" pitchFamily="18" charset="0"/>
              </a:rPr>
              <a:t>KAIN</a:t>
            </a:r>
            <a:r>
              <a:rPr lang="lt-LT" altLang="lt-LT" sz="4000" b="1" dirty="0" smtClean="0">
                <a:solidFill>
                  <a:srgbClr val="008000"/>
                </a:solidFill>
                <a:latin typeface="Times New Roman" pitchFamily="18" charset="0"/>
              </a:rPr>
              <a:t>Ų ANALIZĖ</a:t>
            </a:r>
            <a:br>
              <a:rPr lang="lt-LT" altLang="lt-LT" sz="4000" b="1" dirty="0" smtClean="0">
                <a:solidFill>
                  <a:srgbClr val="008000"/>
                </a:solidFill>
                <a:latin typeface="Times New Roman" pitchFamily="18" charset="0"/>
              </a:rPr>
            </a:br>
            <a:r>
              <a:rPr lang="en-US" altLang="lt-LT" sz="3200" b="1" dirty="0" smtClean="0">
                <a:solidFill>
                  <a:srgbClr val="008000"/>
                </a:solidFill>
                <a:latin typeface="Times New Roman" pitchFamily="18" charset="0"/>
              </a:rPr>
              <a:t>2017 </a:t>
            </a:r>
            <a:r>
              <a:rPr lang="en-US" altLang="lt-LT" sz="3200" b="1" dirty="0" smtClean="0">
                <a:solidFill>
                  <a:srgbClr val="008000"/>
                </a:solidFill>
                <a:latin typeface="Times New Roman" pitchFamily="18" charset="0"/>
              </a:rPr>
              <a:t>m. </a:t>
            </a:r>
            <a:r>
              <a:rPr lang="lt-LT" altLang="lt-LT" sz="3200" b="1" dirty="0" smtClean="0">
                <a:solidFill>
                  <a:srgbClr val="008000"/>
                </a:solidFill>
                <a:latin typeface="Times New Roman" pitchFamily="18" charset="0"/>
              </a:rPr>
              <a:t>sausis-</a:t>
            </a:r>
            <a:r>
              <a:rPr lang="lt-LT" altLang="lt-LT" sz="3200" b="1" dirty="0" smtClean="0">
                <a:solidFill>
                  <a:srgbClr val="008000"/>
                </a:solidFill>
                <a:latin typeface="Times New Roman" pitchFamily="18" charset="0"/>
              </a:rPr>
              <a:t>birželis</a:t>
            </a:r>
            <a:endParaRPr lang="lt-LT" altLang="lt-LT" sz="3200" b="1" dirty="0" smtClean="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065" y="549275"/>
            <a:ext cx="3816548" cy="424815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lt-LT" sz="2400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lt-LT" sz="24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lt-LT" sz="2400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lt-LT" sz="24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lt-LT" sz="2400" b="1" i="1" dirty="0" smtClean="0">
                <a:solidFill>
                  <a:schemeClr val="tx1">
                    <a:tint val="75000"/>
                    <a:alpha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Albertas Gapšys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i="1" dirty="0" err="1" smtClean="0">
                <a:solidFill>
                  <a:schemeClr val="tx1">
                    <a:tint val="75000"/>
                    <a:alpha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Deiva</a:t>
            </a:r>
            <a:r>
              <a:rPr lang="en-US" sz="2400" b="1" i="1" dirty="0" smtClean="0">
                <a:solidFill>
                  <a:schemeClr val="tx1">
                    <a:tint val="75000"/>
                    <a:alpha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 i="1" dirty="0" err="1" smtClean="0">
                <a:solidFill>
                  <a:schemeClr val="tx1">
                    <a:tint val="75000"/>
                    <a:alpha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Mikelionyt</a:t>
            </a:r>
            <a:r>
              <a:rPr lang="lt-LT" sz="2400" b="1" i="1" dirty="0" smtClean="0">
                <a:solidFill>
                  <a:schemeClr val="tx1">
                    <a:tint val="75000"/>
                    <a:alpha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ė</a:t>
            </a:r>
          </a:p>
          <a:p>
            <a:pPr eaLnBrk="1" hangingPunct="1">
              <a:lnSpc>
                <a:spcPct val="90000"/>
              </a:lnSpc>
              <a:defRPr/>
            </a:pPr>
            <a:endParaRPr lang="lt-LT" sz="2400" b="1" i="1" dirty="0" smtClean="0">
              <a:solidFill>
                <a:schemeClr val="tx1">
                  <a:tint val="75000"/>
                  <a:alpha val="6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052" name="Picture 9" descr="agra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7160" y="578175"/>
            <a:ext cx="1368425" cy="1276350"/>
          </a:xfrm>
          <a:prstGeom prst="rect">
            <a:avLst/>
          </a:prstGeom>
          <a:solidFill>
            <a:srgbClr val="70B040"/>
          </a:solidFill>
          <a:ln>
            <a:noFill/>
          </a:ln>
          <a:effectLst>
            <a:outerShdw dist="107763" dir="2700000" algn="ctr" rotWithShape="0">
              <a:srgbClr val="FFFFFF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0688"/>
            <a:ext cx="4536504" cy="396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681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994122"/>
          </a:xfrm>
        </p:spPr>
        <p:txBody>
          <a:bodyPr>
            <a:noAutofit/>
          </a:bodyPr>
          <a:lstStyle/>
          <a:p>
            <a:r>
              <a:rPr lang="lt-LT" altLang="lt-LT" sz="2400" b="1" dirty="0" smtClean="0">
                <a:latin typeface="Times New Roman" pitchFamily="18" charset="0"/>
              </a:rPr>
              <a:t>Vidutinė bazinių rodiklių pieno supirkimo kaina pagal pardavimo apimtis trijose supirkimo grupėse</a:t>
            </a:r>
            <a:r>
              <a:rPr lang="en-US" altLang="lt-LT" sz="2400" b="1" dirty="0" smtClean="0">
                <a:latin typeface="Times New Roman" pitchFamily="18" charset="0"/>
              </a:rPr>
              <a:t/>
            </a:r>
            <a:br>
              <a:rPr lang="en-US" altLang="lt-LT" sz="2400" b="1" dirty="0" smtClean="0">
                <a:latin typeface="Times New Roman" pitchFamily="18" charset="0"/>
              </a:rPr>
            </a:br>
            <a:r>
              <a:rPr lang="lt-LT" altLang="lt-LT" sz="2400" b="1" dirty="0" smtClean="0">
                <a:latin typeface="Times New Roman" pitchFamily="18" charset="0"/>
              </a:rPr>
              <a:t>20</a:t>
            </a:r>
            <a:r>
              <a:rPr lang="en-US" altLang="lt-LT" sz="2400" b="1" dirty="0" smtClean="0">
                <a:latin typeface="Times New Roman" pitchFamily="18" charset="0"/>
              </a:rPr>
              <a:t>17</a:t>
            </a:r>
            <a:r>
              <a:rPr lang="lt-LT" altLang="lt-LT" sz="2400" b="1" dirty="0" smtClean="0">
                <a:latin typeface="Times New Roman" pitchFamily="18" charset="0"/>
              </a:rPr>
              <a:t> m. balandį</a:t>
            </a:r>
            <a:r>
              <a:rPr lang="en-US" altLang="lt-LT" sz="2400" b="1" dirty="0" smtClean="0">
                <a:latin typeface="Times New Roman" pitchFamily="18" charset="0"/>
              </a:rPr>
              <a:t>, EUR/</a:t>
            </a:r>
            <a:r>
              <a:rPr lang="lt-LT" altLang="lt-LT" sz="2400" b="1" dirty="0" smtClean="0">
                <a:latin typeface="Times New Roman" pitchFamily="18" charset="0"/>
              </a:rPr>
              <a:t>kg</a:t>
            </a:r>
            <a:endParaRPr lang="lt-LT" sz="2400" dirty="0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179512" y="1535113"/>
            <a:ext cx="4317876" cy="639762"/>
          </a:xfrm>
        </p:spPr>
        <p:txBody>
          <a:bodyPr>
            <a:normAutofit fontScale="92500"/>
          </a:bodyPr>
          <a:lstStyle/>
          <a:p>
            <a:r>
              <a:rPr lang="lt-LT" dirty="0" smtClean="0"/>
              <a:t>Pristatant į pieno supirkimo punktą</a:t>
            </a:r>
            <a:endParaRPr lang="lt-LT" dirty="0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lt-LT" dirty="0" smtClean="0"/>
              <a:t>     Paimant tiesiogiai iš ūkio</a:t>
            </a:r>
            <a:endParaRPr lang="lt-LT" dirty="0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-36512" y="1412776"/>
            <a:ext cx="9144000" cy="0"/>
          </a:xfrm>
          <a:prstGeom prst="line">
            <a:avLst/>
          </a:prstGeom>
          <a:noFill/>
          <a:ln w="76200">
            <a:solidFill>
              <a:srgbClr val="8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lt-LT"/>
          </a:p>
        </p:txBody>
      </p:sp>
      <p:pic>
        <p:nvPicPr>
          <p:cNvPr id="9219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2204864"/>
            <a:ext cx="4041775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4864"/>
            <a:ext cx="4040188" cy="396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10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63659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994122"/>
          </a:xfrm>
        </p:spPr>
        <p:txBody>
          <a:bodyPr>
            <a:noAutofit/>
          </a:bodyPr>
          <a:lstStyle/>
          <a:p>
            <a:r>
              <a:rPr lang="lt-LT" altLang="lt-LT" sz="2400" b="1" dirty="0" smtClean="0">
                <a:latin typeface="Times New Roman" pitchFamily="18" charset="0"/>
              </a:rPr>
              <a:t>Vidutinė bazinių rodiklių pieno supirkimo kaina pagal pardavimo apimtis trijose supirkimo grupėse</a:t>
            </a:r>
            <a:r>
              <a:rPr lang="en-US" altLang="lt-LT" sz="2400" b="1" dirty="0" smtClean="0">
                <a:latin typeface="Times New Roman" pitchFamily="18" charset="0"/>
              </a:rPr>
              <a:t/>
            </a:r>
            <a:br>
              <a:rPr lang="en-US" altLang="lt-LT" sz="2400" b="1" dirty="0" smtClean="0">
                <a:latin typeface="Times New Roman" pitchFamily="18" charset="0"/>
              </a:rPr>
            </a:br>
            <a:r>
              <a:rPr lang="lt-LT" altLang="lt-LT" sz="2400" b="1" dirty="0" smtClean="0">
                <a:latin typeface="Times New Roman" pitchFamily="18" charset="0"/>
              </a:rPr>
              <a:t>20</a:t>
            </a:r>
            <a:r>
              <a:rPr lang="en-US" altLang="lt-LT" sz="2400" b="1" dirty="0" smtClean="0">
                <a:latin typeface="Times New Roman" pitchFamily="18" charset="0"/>
              </a:rPr>
              <a:t>17</a:t>
            </a:r>
            <a:r>
              <a:rPr lang="lt-LT" altLang="lt-LT" sz="2400" b="1" dirty="0" smtClean="0">
                <a:latin typeface="Times New Roman" pitchFamily="18" charset="0"/>
              </a:rPr>
              <a:t> m. </a:t>
            </a:r>
            <a:r>
              <a:rPr lang="en-US" altLang="lt-LT" sz="2400" b="1" dirty="0" err="1" smtClean="0">
                <a:latin typeface="Times New Roman" pitchFamily="18" charset="0"/>
              </a:rPr>
              <a:t>gegu</a:t>
            </a:r>
            <a:r>
              <a:rPr lang="lt-LT" altLang="lt-LT" sz="2400" b="1" dirty="0" err="1" smtClean="0">
                <a:latin typeface="Times New Roman" pitchFamily="18" charset="0"/>
              </a:rPr>
              <a:t>žę</a:t>
            </a:r>
            <a:r>
              <a:rPr lang="en-US" altLang="lt-LT" sz="2400" b="1" dirty="0" smtClean="0">
                <a:latin typeface="Times New Roman" pitchFamily="18" charset="0"/>
              </a:rPr>
              <a:t>, EUR/</a:t>
            </a:r>
            <a:r>
              <a:rPr lang="lt-LT" altLang="lt-LT" sz="2400" b="1" dirty="0" smtClean="0">
                <a:latin typeface="Times New Roman" pitchFamily="18" charset="0"/>
              </a:rPr>
              <a:t>kg</a:t>
            </a:r>
            <a:endParaRPr lang="lt-LT" sz="2400" dirty="0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179512" y="1535113"/>
            <a:ext cx="4317876" cy="639762"/>
          </a:xfrm>
        </p:spPr>
        <p:txBody>
          <a:bodyPr>
            <a:normAutofit fontScale="92500"/>
          </a:bodyPr>
          <a:lstStyle/>
          <a:p>
            <a:r>
              <a:rPr lang="lt-LT" dirty="0" smtClean="0"/>
              <a:t>Pristatant į pieno supirkimo punktą</a:t>
            </a:r>
            <a:endParaRPr lang="lt-LT" dirty="0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lt-LT" dirty="0" smtClean="0"/>
              <a:t>     Paimant tiesiogiai iš ūkio</a:t>
            </a:r>
            <a:endParaRPr lang="lt-LT" dirty="0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-36512" y="1412776"/>
            <a:ext cx="9144000" cy="0"/>
          </a:xfrm>
          <a:prstGeom prst="line">
            <a:avLst/>
          </a:prstGeom>
          <a:noFill/>
          <a:ln w="76200">
            <a:solidFill>
              <a:srgbClr val="8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lt-LT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4864"/>
            <a:ext cx="4040188" cy="396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2204864"/>
            <a:ext cx="4041775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11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17146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994122"/>
          </a:xfrm>
        </p:spPr>
        <p:txBody>
          <a:bodyPr>
            <a:noAutofit/>
          </a:bodyPr>
          <a:lstStyle/>
          <a:p>
            <a:r>
              <a:rPr lang="lt-LT" altLang="lt-LT" sz="2400" b="1" dirty="0" smtClean="0">
                <a:latin typeface="Times New Roman" pitchFamily="18" charset="0"/>
              </a:rPr>
              <a:t>Vidutinė bazinių rodiklių pieno supirkimo kaina pagal pardavimo apimtis trijose supirkimo grupėse</a:t>
            </a:r>
            <a:r>
              <a:rPr lang="en-US" altLang="lt-LT" sz="2400" b="1" dirty="0" smtClean="0">
                <a:latin typeface="Times New Roman" pitchFamily="18" charset="0"/>
              </a:rPr>
              <a:t/>
            </a:r>
            <a:br>
              <a:rPr lang="en-US" altLang="lt-LT" sz="2400" b="1" dirty="0" smtClean="0">
                <a:latin typeface="Times New Roman" pitchFamily="18" charset="0"/>
              </a:rPr>
            </a:br>
            <a:r>
              <a:rPr lang="lt-LT" altLang="lt-LT" sz="2400" b="1" dirty="0" smtClean="0">
                <a:latin typeface="Times New Roman" pitchFamily="18" charset="0"/>
              </a:rPr>
              <a:t>20</a:t>
            </a:r>
            <a:r>
              <a:rPr lang="en-US" altLang="lt-LT" sz="2400" b="1" dirty="0" smtClean="0">
                <a:latin typeface="Times New Roman" pitchFamily="18" charset="0"/>
              </a:rPr>
              <a:t>17</a:t>
            </a:r>
            <a:r>
              <a:rPr lang="lt-LT" altLang="lt-LT" sz="2400" b="1" dirty="0" smtClean="0">
                <a:latin typeface="Times New Roman" pitchFamily="18" charset="0"/>
              </a:rPr>
              <a:t> m. birželį</a:t>
            </a:r>
            <a:r>
              <a:rPr lang="en-US" altLang="lt-LT" sz="2400" b="1" dirty="0" smtClean="0">
                <a:latin typeface="Times New Roman" pitchFamily="18" charset="0"/>
              </a:rPr>
              <a:t>, EUR/</a:t>
            </a:r>
            <a:r>
              <a:rPr lang="lt-LT" altLang="lt-LT" sz="2400" b="1" dirty="0" smtClean="0">
                <a:latin typeface="Times New Roman" pitchFamily="18" charset="0"/>
              </a:rPr>
              <a:t>kg</a:t>
            </a:r>
            <a:endParaRPr lang="lt-LT" sz="2400" dirty="0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179512" y="1535113"/>
            <a:ext cx="4317876" cy="639762"/>
          </a:xfrm>
        </p:spPr>
        <p:txBody>
          <a:bodyPr>
            <a:normAutofit fontScale="92500"/>
          </a:bodyPr>
          <a:lstStyle/>
          <a:p>
            <a:r>
              <a:rPr lang="lt-LT" dirty="0" smtClean="0"/>
              <a:t>Pristatant į pieno supirkimo punktą</a:t>
            </a:r>
            <a:endParaRPr lang="lt-LT" dirty="0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lt-LT" dirty="0" smtClean="0"/>
              <a:t>     Paimant tiesiogiai iš ūkio</a:t>
            </a:r>
            <a:endParaRPr lang="lt-LT" dirty="0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-36512" y="1412776"/>
            <a:ext cx="9144000" cy="0"/>
          </a:xfrm>
          <a:prstGeom prst="line">
            <a:avLst/>
          </a:prstGeom>
          <a:noFill/>
          <a:ln w="76200">
            <a:solidFill>
              <a:srgbClr val="8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lt-LT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4864"/>
            <a:ext cx="4040188" cy="396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2204864"/>
            <a:ext cx="4041775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12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76713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ntraštė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2400" b="1" dirty="0" smtClean="0"/>
              <a:t>Vidutinė pieno supirkimo kaina ir kaina, mokėta gamintojams, parduodantiems daugiau nei 480 t pieno per metus, perskaičiuota į 4,2 proc. riebumo ir 3,4 proc. baltymingumo pieną, Lietuvoje ir ES 2017 m. 01-08 mėn.,  EUR/t</a:t>
            </a:r>
            <a:endParaRPr lang="en-US" sz="2400" b="1" dirty="0"/>
          </a:p>
        </p:txBody>
      </p:sp>
      <p:sp>
        <p:nvSpPr>
          <p:cNvPr id="8" name="Rectangle 331"/>
          <p:cNvSpPr>
            <a:spLocks noChangeArrowheads="1"/>
          </p:cNvSpPr>
          <p:nvPr/>
        </p:nvSpPr>
        <p:spPr bwMode="auto">
          <a:xfrm>
            <a:off x="683567" y="5982813"/>
            <a:ext cx="547260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t-LT" altLang="lt-LT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lt-LT" altLang="lt-LT" sz="1000" i="1" dirty="0" smtClean="0"/>
              <a:t>Parengta pagal Europos Komisijos, ŽŪM, EUROSTAT ir  AHDB </a:t>
            </a:r>
            <a:r>
              <a:rPr lang="lt-LT" altLang="lt-LT" sz="1000" i="1" dirty="0" err="1" smtClean="0"/>
              <a:t>Dairy</a:t>
            </a:r>
            <a:r>
              <a:rPr lang="lt-LT" altLang="lt-LT" sz="1000" i="1" dirty="0" smtClean="0"/>
              <a:t> (LTO) duomenis</a:t>
            </a:r>
            <a:endParaRPr lang="lt-LT" altLang="lt-LT" sz="1000" i="1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0" y="1556792"/>
            <a:ext cx="9144000" cy="0"/>
          </a:xfrm>
          <a:prstGeom prst="line">
            <a:avLst/>
          </a:prstGeom>
          <a:noFill/>
          <a:ln w="76200">
            <a:solidFill>
              <a:srgbClr val="8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lt-LT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8"/>
            <a:ext cx="8352927" cy="4497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kaidrės numerio vietos rezervavimo ženklas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13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62924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200" b="1" dirty="0" smtClean="0"/>
              <a:t>Komentaras</a:t>
            </a:r>
            <a:endParaRPr lang="en-US" sz="32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ES </a:t>
            </a:r>
            <a:r>
              <a:rPr lang="en-US" dirty="0" err="1" smtClean="0"/>
              <a:t>vidutin</a:t>
            </a:r>
            <a:r>
              <a:rPr lang="lt-LT" dirty="0" smtClean="0"/>
              <a:t>ė pieno supirkimo kaina beveik nesiskiria nuo kainos, mokamos dideliems ūkiams (&gt;500 t/m.). Lietuvoje didiesiems ūkiams (&gt;480 t/m. arba &gt;40 t/mėn.) mokama kaina apie 20 proc. aukštesnė, nei vidutinė. </a:t>
            </a:r>
          </a:p>
          <a:p>
            <a:r>
              <a:rPr lang="lt-LT" dirty="0" smtClean="0"/>
              <a:t>ES-28 2013 m. (vėliausi skelbiami EUROSTAT duomenys) vidutiniškai</a:t>
            </a:r>
            <a:r>
              <a:rPr lang="en-US" dirty="0" smtClean="0"/>
              <a:t> </a:t>
            </a:r>
            <a:r>
              <a:rPr lang="lt-LT" dirty="0" smtClean="0"/>
              <a:t>laikyta 15 karvių ūkyje (Lietuvoje – 5 karvės). Vidutinis melžiamas karves laikantis ES ūkis per metus pagamino 10</a:t>
            </a:r>
            <a:r>
              <a:rPr lang="en-US" dirty="0" smtClean="0"/>
              <a:t>5</a:t>
            </a:r>
            <a:r>
              <a:rPr lang="lt-LT" dirty="0" smtClean="0"/>
              <a:t> t/m. pieno</a:t>
            </a:r>
            <a:r>
              <a:rPr lang="en-US" dirty="0" smtClean="0"/>
              <a:t>, </a:t>
            </a:r>
            <a:r>
              <a:rPr lang="en-US" dirty="0" err="1" smtClean="0"/>
              <a:t>pardav</a:t>
            </a:r>
            <a:r>
              <a:rPr lang="lt-LT" dirty="0" smtClean="0"/>
              <a:t>ė – 93 t/m. Tai rodo, kad ūkiai, parduodantys &gt;500t/m. pieno, ES nėra vyraujantys, o smulkesniems ūkiams mokama panaši kaina, kaip ir stambiesiems.</a:t>
            </a:r>
            <a:endParaRPr lang="en-US" dirty="0" smtClean="0"/>
          </a:p>
          <a:p>
            <a:r>
              <a:rPr lang="lt-LT" dirty="0" smtClean="0"/>
              <a:t>Lietuvos didiesiems</a:t>
            </a:r>
            <a:r>
              <a:rPr lang="en-US" dirty="0" smtClean="0"/>
              <a:t> </a:t>
            </a:r>
            <a:r>
              <a:rPr lang="lt-LT" dirty="0" smtClean="0"/>
              <a:t>pieno ūkiams</a:t>
            </a:r>
            <a:r>
              <a:rPr lang="lt-LT" dirty="0"/>
              <a:t> </a:t>
            </a:r>
            <a:r>
              <a:rPr lang="lt-LT" dirty="0" smtClean="0"/>
              <a:t>(&gt;</a:t>
            </a:r>
            <a:r>
              <a:rPr lang="lt-LT" dirty="0"/>
              <a:t>40 t/mėn.)</a:t>
            </a:r>
            <a:r>
              <a:rPr lang="lt-LT" dirty="0" smtClean="0"/>
              <a:t> mokama panaši kaina kaip ir </a:t>
            </a:r>
            <a:r>
              <a:rPr lang="lt-LT" dirty="0"/>
              <a:t>ES </a:t>
            </a:r>
            <a:r>
              <a:rPr lang="lt-LT" dirty="0" smtClean="0"/>
              <a:t>didiesiems.</a:t>
            </a: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1412776"/>
            <a:ext cx="9144000" cy="0"/>
          </a:xfrm>
          <a:prstGeom prst="line">
            <a:avLst/>
          </a:prstGeom>
          <a:noFill/>
          <a:ln w="76200">
            <a:solidFill>
              <a:srgbClr val="8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14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61882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Koo</a:t>
            </a:r>
            <a:r>
              <a:rPr lang="lt-LT" sz="2400" b="1" dirty="0" err="1" smtClean="0"/>
              <a:t>peratyvų</a:t>
            </a:r>
            <a:r>
              <a:rPr lang="lt-LT" sz="2400" b="1" dirty="0" smtClean="0"/>
              <a:t>, UAB ir ŽŪB bazinių rodiklių pieno pardavimo </a:t>
            </a:r>
            <a:r>
              <a:rPr lang="lt-LT" sz="2400" b="1" dirty="0"/>
              <a:t>(įskaitant ekologišką pieną) </a:t>
            </a:r>
            <a:r>
              <a:rPr lang="lt-LT" sz="2400" b="1" dirty="0" smtClean="0"/>
              <a:t> ir supirkimo (be ekologiško pieno)  kainos 2017 m. vasario-birželio mėn., EUR/kg</a:t>
            </a:r>
            <a:endParaRPr lang="en-US" sz="24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824"/>
            <a:ext cx="7848872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0" y="1412776"/>
            <a:ext cx="9144000" cy="0"/>
          </a:xfrm>
          <a:prstGeom prst="line">
            <a:avLst/>
          </a:prstGeom>
          <a:noFill/>
          <a:ln w="76200">
            <a:solidFill>
              <a:srgbClr val="8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lt-LT"/>
          </a:p>
        </p:txBody>
      </p:sp>
      <p:sp>
        <p:nvSpPr>
          <p:cNvPr id="3" name="Skaidrės numerio vietos rezervavimo ženklas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15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57230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Koo</a:t>
            </a:r>
            <a:r>
              <a:rPr lang="lt-LT" sz="2400" b="1" dirty="0" err="1">
                <a:solidFill>
                  <a:prstClr val="black"/>
                </a:solidFill>
              </a:rPr>
              <a:t>peratyvų</a:t>
            </a:r>
            <a:r>
              <a:rPr lang="lt-LT" sz="2400" b="1" dirty="0">
                <a:solidFill>
                  <a:prstClr val="black"/>
                </a:solidFill>
              </a:rPr>
              <a:t>, UAB ir ŽŪB bazinių rodiklių </a:t>
            </a:r>
            <a:r>
              <a:rPr lang="lt-LT" sz="2400" b="1" dirty="0" smtClean="0">
                <a:solidFill>
                  <a:prstClr val="black"/>
                </a:solidFill>
              </a:rPr>
              <a:t>pieno pardavimo kainos </a:t>
            </a:r>
            <a:r>
              <a:rPr lang="lt-LT" sz="2400" b="1" dirty="0">
                <a:solidFill>
                  <a:prstClr val="black"/>
                </a:solidFill>
              </a:rPr>
              <a:t>(įskaitant ekologišką pieną) </a:t>
            </a:r>
            <a:r>
              <a:rPr lang="lt-LT" sz="2400" b="1" dirty="0" smtClean="0">
                <a:solidFill>
                  <a:prstClr val="black"/>
                </a:solidFill>
              </a:rPr>
              <a:t>dalis, atitenkanti pieno gamintojams</a:t>
            </a:r>
            <a:r>
              <a:rPr lang="lt-LT" sz="2400" b="1" dirty="0"/>
              <a:t> (be ekologiško pieno)</a:t>
            </a:r>
            <a:r>
              <a:rPr lang="lt-LT" sz="2400" b="1" dirty="0" smtClean="0">
                <a:solidFill>
                  <a:prstClr val="black"/>
                </a:solidFill>
              </a:rPr>
              <a:t> ir liekanti tarpininkavimo įmonėse 2017 m. vasario-birželio mėn., proc.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72816"/>
            <a:ext cx="7992887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0" y="1556792"/>
            <a:ext cx="9144000" cy="0"/>
          </a:xfrm>
          <a:prstGeom prst="line">
            <a:avLst/>
          </a:prstGeom>
          <a:noFill/>
          <a:ln w="76200">
            <a:solidFill>
              <a:srgbClr val="8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lt-LT"/>
          </a:p>
        </p:txBody>
      </p:sp>
      <p:sp>
        <p:nvSpPr>
          <p:cNvPr id="3" name="Skaidrės numerio vietos rezervavimo ženklas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16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928371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2200" b="1" dirty="0" smtClean="0">
                <a:solidFill>
                  <a:prstClr val="black"/>
                </a:solidFill>
              </a:rPr>
              <a:t>5 mažiausiai už pieną mokančių pieno supirkėjų bazinių </a:t>
            </a:r>
            <a:r>
              <a:rPr lang="lt-LT" sz="2200" b="1" dirty="0">
                <a:solidFill>
                  <a:prstClr val="black"/>
                </a:solidFill>
              </a:rPr>
              <a:t>rodiklių pieno pardavimo </a:t>
            </a:r>
            <a:r>
              <a:rPr lang="lt-LT" sz="2200" b="1" dirty="0" smtClean="0">
                <a:solidFill>
                  <a:prstClr val="black"/>
                </a:solidFill>
              </a:rPr>
              <a:t>kainos </a:t>
            </a:r>
            <a:r>
              <a:rPr lang="lt-LT" sz="2200" b="1" dirty="0">
                <a:solidFill>
                  <a:prstClr val="black"/>
                </a:solidFill>
              </a:rPr>
              <a:t>dalis, atitenkanti pieno gamintojams </a:t>
            </a:r>
            <a:r>
              <a:rPr lang="lt-LT" sz="2200" b="1" dirty="0" smtClean="0">
                <a:solidFill>
                  <a:prstClr val="black"/>
                </a:solidFill>
              </a:rPr>
              <a:t>ir </a:t>
            </a:r>
            <a:r>
              <a:rPr lang="lt-LT" sz="2200" b="1" dirty="0">
                <a:solidFill>
                  <a:prstClr val="black"/>
                </a:solidFill>
              </a:rPr>
              <a:t>liekanti tarpininkavimo </a:t>
            </a:r>
            <a:r>
              <a:rPr lang="lt-LT" sz="2200" b="1" dirty="0" smtClean="0">
                <a:solidFill>
                  <a:prstClr val="black"/>
                </a:solidFill>
              </a:rPr>
              <a:t>įmonėse vidutiniškai per 2017 m. sausio-birželio mėn., proc.</a:t>
            </a:r>
            <a:endParaRPr lang="en-US" dirty="0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0" y="1556792"/>
            <a:ext cx="9144000" cy="0"/>
          </a:xfrm>
          <a:prstGeom prst="line">
            <a:avLst/>
          </a:prstGeom>
          <a:noFill/>
          <a:ln w="76200">
            <a:solidFill>
              <a:srgbClr val="8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lt-LT"/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8064895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kaidrės numerio vietos rezervavimo ženklas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17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98645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8784976" cy="1224136"/>
          </a:xfrm>
        </p:spPr>
        <p:txBody>
          <a:bodyPr>
            <a:normAutofit fontScale="90000"/>
          </a:bodyPr>
          <a:lstStyle/>
          <a:p>
            <a:r>
              <a:rPr lang="lt-LT" altLang="lt-LT" sz="2800" b="1" dirty="0" smtClean="0">
                <a:latin typeface="Times New Roman" pitchFamily="18" charset="0"/>
              </a:rPr>
              <a:t>Vidutinė bazinių rodiklių pieno supirkimo kaina</a:t>
            </a:r>
            <a:r>
              <a:rPr lang="en-US" altLang="lt-LT" sz="2800" b="1" dirty="0" smtClean="0">
                <a:latin typeface="Times New Roman" pitchFamily="18" charset="0"/>
              </a:rPr>
              <a:t> </a:t>
            </a:r>
            <a:r>
              <a:rPr lang="lt-LT" altLang="lt-LT" sz="2800" b="1" dirty="0" smtClean="0">
                <a:latin typeface="Times New Roman" pitchFamily="18" charset="0"/>
              </a:rPr>
              <a:t>(pieno </a:t>
            </a:r>
            <a:r>
              <a:rPr lang="en-US" altLang="lt-LT" sz="2800" b="1" dirty="0" err="1" smtClean="0">
                <a:latin typeface="Times New Roman" pitchFamily="18" charset="0"/>
              </a:rPr>
              <a:t>supirkimo</a:t>
            </a:r>
            <a:r>
              <a:rPr lang="en-US" altLang="lt-LT" sz="2800" b="1" dirty="0" smtClean="0">
                <a:latin typeface="Times New Roman" pitchFamily="18" charset="0"/>
              </a:rPr>
              <a:t> </a:t>
            </a:r>
            <a:r>
              <a:rPr lang="lt-LT" altLang="lt-LT" sz="2800" b="1" dirty="0" smtClean="0">
                <a:latin typeface="Times New Roman" pitchFamily="18" charset="0"/>
              </a:rPr>
              <a:t>punktuose</a:t>
            </a:r>
            <a:r>
              <a:rPr lang="lt-LT" altLang="lt-LT" sz="2800" b="1" dirty="0">
                <a:latin typeface="Times New Roman" pitchFamily="18" charset="0"/>
              </a:rPr>
              <a:t>)  </a:t>
            </a:r>
            <a:r>
              <a:rPr lang="lt-LT" altLang="lt-LT" sz="2800" b="1" dirty="0" smtClean="0">
                <a:latin typeface="Times New Roman" pitchFamily="18" charset="0"/>
              </a:rPr>
              <a:t>pagal pardavimo apimtis</a:t>
            </a:r>
            <a:r>
              <a:rPr lang="en-US" altLang="lt-LT" sz="2800" b="1" dirty="0" smtClean="0">
                <a:latin typeface="Times New Roman" pitchFamily="18" charset="0"/>
              </a:rPr>
              <a:t/>
            </a:r>
            <a:br>
              <a:rPr lang="en-US" altLang="lt-LT" sz="2800" b="1" dirty="0" smtClean="0">
                <a:latin typeface="Times New Roman" pitchFamily="18" charset="0"/>
              </a:rPr>
            </a:br>
            <a:r>
              <a:rPr lang="lt-LT" altLang="lt-LT" sz="2800" b="1" dirty="0" smtClean="0">
                <a:latin typeface="Times New Roman" pitchFamily="18" charset="0"/>
              </a:rPr>
              <a:t>2016 m. spalį - 20</a:t>
            </a:r>
            <a:r>
              <a:rPr lang="en-US" altLang="lt-LT" sz="2800" b="1" dirty="0" smtClean="0">
                <a:latin typeface="Times New Roman" pitchFamily="18" charset="0"/>
              </a:rPr>
              <a:t>17</a:t>
            </a:r>
            <a:r>
              <a:rPr lang="lt-LT" altLang="lt-LT" sz="2800" b="1" dirty="0" smtClean="0">
                <a:latin typeface="Times New Roman" pitchFamily="18" charset="0"/>
              </a:rPr>
              <a:t> m. birželį</a:t>
            </a:r>
            <a:r>
              <a:rPr lang="en-US" altLang="lt-LT" sz="2800" b="1" dirty="0" smtClean="0">
                <a:latin typeface="Times New Roman" pitchFamily="18" charset="0"/>
              </a:rPr>
              <a:t>, EUR/</a:t>
            </a:r>
            <a:r>
              <a:rPr lang="lt-LT" altLang="lt-LT" sz="2800" b="1" dirty="0" smtClean="0">
                <a:latin typeface="Times New Roman" pitchFamily="18" charset="0"/>
              </a:rPr>
              <a:t>kg</a:t>
            </a:r>
          </a:p>
        </p:txBody>
      </p:sp>
      <p:sp>
        <p:nvSpPr>
          <p:cNvPr id="15363" name="Line 4"/>
          <p:cNvSpPr>
            <a:spLocks noChangeShapeType="1"/>
          </p:cNvSpPr>
          <p:nvPr/>
        </p:nvSpPr>
        <p:spPr bwMode="auto">
          <a:xfrm>
            <a:off x="0" y="1412875"/>
            <a:ext cx="9144000" cy="0"/>
          </a:xfrm>
          <a:prstGeom prst="line">
            <a:avLst/>
          </a:prstGeom>
          <a:noFill/>
          <a:ln w="76200">
            <a:solidFill>
              <a:srgbClr val="8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lt-LT"/>
          </a:p>
        </p:txBody>
      </p:sp>
      <p:sp>
        <p:nvSpPr>
          <p:cNvPr id="15364" name="Rectangle 5" descr="Šaltinis: ŽŪMPRIS"/>
          <p:cNvSpPr>
            <a:spLocks noChangeArrowheads="1"/>
          </p:cNvSpPr>
          <p:nvPr/>
        </p:nvSpPr>
        <p:spPr bwMode="auto">
          <a:xfrm>
            <a:off x="323850" y="6237288"/>
            <a:ext cx="2663825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t-LT" altLang="lt-LT" sz="1200" dirty="0">
                <a:latin typeface="Times New Roman" pitchFamily="18" charset="0"/>
              </a:rPr>
              <a:t>Šaltinis: </a:t>
            </a:r>
            <a:r>
              <a:rPr lang="en-US" altLang="lt-LT" sz="1200" dirty="0" err="1" smtClean="0">
                <a:latin typeface="Times New Roman" pitchFamily="18" charset="0"/>
              </a:rPr>
              <a:t>Parengta</a:t>
            </a:r>
            <a:r>
              <a:rPr lang="en-US" altLang="lt-LT" sz="1200" dirty="0" smtClean="0">
                <a:latin typeface="Times New Roman" pitchFamily="18" charset="0"/>
              </a:rPr>
              <a:t> </a:t>
            </a:r>
            <a:r>
              <a:rPr lang="en-US" altLang="lt-LT" sz="1200" dirty="0" err="1" smtClean="0">
                <a:latin typeface="Times New Roman" pitchFamily="18" charset="0"/>
              </a:rPr>
              <a:t>pagal</a:t>
            </a:r>
            <a:r>
              <a:rPr lang="en-US" altLang="lt-LT" sz="1200" dirty="0" smtClean="0">
                <a:latin typeface="Times New Roman" pitchFamily="18" charset="0"/>
              </a:rPr>
              <a:t> </a:t>
            </a:r>
            <a:r>
              <a:rPr lang="lt-LT" altLang="lt-LT" sz="1200" dirty="0" smtClean="0">
                <a:latin typeface="Times New Roman" pitchFamily="18" charset="0"/>
              </a:rPr>
              <a:t>ŽŪIKVC </a:t>
            </a:r>
            <a:r>
              <a:rPr lang="lt-LT" altLang="lt-LT" sz="1200" dirty="0" err="1" smtClean="0">
                <a:latin typeface="Times New Roman" pitchFamily="18" charset="0"/>
              </a:rPr>
              <a:t>duomen</a:t>
            </a:r>
            <a:r>
              <a:rPr lang="en-US" altLang="lt-LT" sz="1200" dirty="0" err="1" smtClean="0">
                <a:latin typeface="Times New Roman" pitchFamily="18" charset="0"/>
              </a:rPr>
              <a:t>i</a:t>
            </a:r>
            <a:r>
              <a:rPr lang="lt-LT" altLang="lt-LT" sz="1200" dirty="0" smtClean="0">
                <a:latin typeface="Times New Roman" pitchFamily="18" charset="0"/>
              </a:rPr>
              <a:t>s</a:t>
            </a:r>
            <a:r>
              <a:rPr lang="lt-LT" altLang="lt-LT" sz="1200" dirty="0">
                <a:latin typeface="Times New Roman" pitchFamily="18" charset="0"/>
              </a:rPr>
              <a:t>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93863"/>
            <a:ext cx="8280920" cy="45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kaidrės numerio vietos rezervavimo ženklas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2491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8784976" cy="1224136"/>
          </a:xfrm>
        </p:spPr>
        <p:txBody>
          <a:bodyPr>
            <a:normAutofit fontScale="90000"/>
          </a:bodyPr>
          <a:lstStyle/>
          <a:p>
            <a:r>
              <a:rPr lang="lt-LT" altLang="lt-LT" sz="2800" b="1" dirty="0" smtClean="0">
                <a:latin typeface="Times New Roman" pitchFamily="18" charset="0"/>
              </a:rPr>
              <a:t>Vidutinė bazinių rodiklių pieno supirkimo kaina </a:t>
            </a:r>
            <a:r>
              <a:rPr lang="lt-LT" altLang="lt-LT" sz="2800" b="1" dirty="0">
                <a:latin typeface="Times New Roman" pitchFamily="18" charset="0"/>
              </a:rPr>
              <a:t>(</a:t>
            </a:r>
            <a:r>
              <a:rPr lang="en-US" altLang="lt-LT" sz="2800" b="1" dirty="0" err="1">
                <a:latin typeface="Times New Roman" pitchFamily="18" charset="0"/>
              </a:rPr>
              <a:t>tiesiogiai</a:t>
            </a:r>
            <a:r>
              <a:rPr lang="en-US" altLang="lt-LT" sz="2800" b="1" dirty="0">
                <a:latin typeface="Times New Roman" pitchFamily="18" charset="0"/>
              </a:rPr>
              <a:t> </a:t>
            </a:r>
            <a:r>
              <a:rPr lang="lt-LT" altLang="lt-LT" sz="2800" b="1" dirty="0">
                <a:latin typeface="Times New Roman" pitchFamily="18" charset="0"/>
              </a:rPr>
              <a:t>iš ūkių) </a:t>
            </a:r>
            <a:r>
              <a:rPr lang="lt-LT" altLang="lt-LT" sz="2800" b="1" dirty="0" smtClean="0">
                <a:latin typeface="Times New Roman" pitchFamily="18" charset="0"/>
              </a:rPr>
              <a:t>pagal </a:t>
            </a:r>
            <a:r>
              <a:rPr lang="lt-LT" altLang="lt-LT" sz="2800" b="1" dirty="0">
                <a:latin typeface="Times New Roman" pitchFamily="18" charset="0"/>
              </a:rPr>
              <a:t>pardavimo apimtis</a:t>
            </a:r>
            <a:r>
              <a:rPr lang="en-US" altLang="lt-LT" sz="2800" b="1" dirty="0" smtClean="0">
                <a:latin typeface="Times New Roman" pitchFamily="18" charset="0"/>
              </a:rPr>
              <a:t/>
            </a:r>
            <a:br>
              <a:rPr lang="en-US" altLang="lt-LT" sz="2800" b="1" dirty="0" smtClean="0">
                <a:latin typeface="Times New Roman" pitchFamily="18" charset="0"/>
              </a:rPr>
            </a:br>
            <a:r>
              <a:rPr lang="lt-LT" altLang="lt-LT" sz="2800" b="1" dirty="0" smtClean="0">
                <a:latin typeface="Times New Roman" pitchFamily="18" charset="0"/>
              </a:rPr>
              <a:t>2016 m. spalį - 20</a:t>
            </a:r>
            <a:r>
              <a:rPr lang="en-US" altLang="lt-LT" sz="2800" b="1" dirty="0" smtClean="0">
                <a:latin typeface="Times New Roman" pitchFamily="18" charset="0"/>
              </a:rPr>
              <a:t>17</a:t>
            </a:r>
            <a:r>
              <a:rPr lang="lt-LT" altLang="lt-LT" sz="2800" b="1" dirty="0" smtClean="0">
                <a:latin typeface="Times New Roman" pitchFamily="18" charset="0"/>
              </a:rPr>
              <a:t> m. birželį</a:t>
            </a:r>
            <a:r>
              <a:rPr lang="en-US" altLang="lt-LT" sz="2800" b="1" dirty="0" smtClean="0">
                <a:latin typeface="Times New Roman" pitchFamily="18" charset="0"/>
              </a:rPr>
              <a:t>, EUR/</a:t>
            </a:r>
            <a:r>
              <a:rPr lang="lt-LT" altLang="lt-LT" sz="2800" b="1" dirty="0" smtClean="0">
                <a:latin typeface="Times New Roman" pitchFamily="18" charset="0"/>
              </a:rPr>
              <a:t>kg</a:t>
            </a:r>
          </a:p>
        </p:txBody>
      </p:sp>
      <p:sp>
        <p:nvSpPr>
          <p:cNvPr id="15363" name="Line 4"/>
          <p:cNvSpPr>
            <a:spLocks noChangeShapeType="1"/>
          </p:cNvSpPr>
          <p:nvPr/>
        </p:nvSpPr>
        <p:spPr bwMode="auto">
          <a:xfrm>
            <a:off x="0" y="1412875"/>
            <a:ext cx="9144000" cy="0"/>
          </a:xfrm>
          <a:prstGeom prst="line">
            <a:avLst/>
          </a:prstGeom>
          <a:noFill/>
          <a:ln w="76200">
            <a:solidFill>
              <a:srgbClr val="8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lt-LT"/>
          </a:p>
        </p:txBody>
      </p:sp>
      <p:sp>
        <p:nvSpPr>
          <p:cNvPr id="15364" name="Rectangle 5" descr="Šaltinis: ŽŪMPRIS"/>
          <p:cNvSpPr>
            <a:spLocks noChangeArrowheads="1"/>
          </p:cNvSpPr>
          <p:nvPr/>
        </p:nvSpPr>
        <p:spPr bwMode="auto">
          <a:xfrm>
            <a:off x="323850" y="6237288"/>
            <a:ext cx="2663825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t-LT" altLang="lt-LT" sz="1200" dirty="0">
                <a:latin typeface="Times New Roman" pitchFamily="18" charset="0"/>
              </a:rPr>
              <a:t>Šaltinis: </a:t>
            </a:r>
            <a:r>
              <a:rPr lang="en-US" altLang="lt-LT" sz="1200" dirty="0" err="1" smtClean="0">
                <a:latin typeface="Times New Roman" pitchFamily="18" charset="0"/>
              </a:rPr>
              <a:t>Parengta</a:t>
            </a:r>
            <a:r>
              <a:rPr lang="en-US" altLang="lt-LT" sz="1200" dirty="0" smtClean="0">
                <a:latin typeface="Times New Roman" pitchFamily="18" charset="0"/>
              </a:rPr>
              <a:t> </a:t>
            </a:r>
            <a:r>
              <a:rPr lang="en-US" altLang="lt-LT" sz="1200" dirty="0" err="1" smtClean="0">
                <a:latin typeface="Times New Roman" pitchFamily="18" charset="0"/>
              </a:rPr>
              <a:t>pagal</a:t>
            </a:r>
            <a:r>
              <a:rPr lang="en-US" altLang="lt-LT" sz="1200" dirty="0" smtClean="0">
                <a:latin typeface="Times New Roman" pitchFamily="18" charset="0"/>
              </a:rPr>
              <a:t> </a:t>
            </a:r>
            <a:r>
              <a:rPr lang="lt-LT" altLang="lt-LT" sz="1200" dirty="0" smtClean="0">
                <a:latin typeface="Times New Roman" pitchFamily="18" charset="0"/>
              </a:rPr>
              <a:t>ŽŪIKVC </a:t>
            </a:r>
            <a:r>
              <a:rPr lang="lt-LT" altLang="lt-LT" sz="1200" dirty="0" err="1" smtClean="0">
                <a:latin typeface="Times New Roman" pitchFamily="18" charset="0"/>
              </a:rPr>
              <a:t>duomen</a:t>
            </a:r>
            <a:r>
              <a:rPr lang="en-US" altLang="lt-LT" sz="1200" dirty="0" err="1" smtClean="0">
                <a:latin typeface="Times New Roman" pitchFamily="18" charset="0"/>
              </a:rPr>
              <a:t>i</a:t>
            </a:r>
            <a:r>
              <a:rPr lang="lt-LT" altLang="lt-LT" sz="1200" dirty="0" smtClean="0">
                <a:latin typeface="Times New Roman" pitchFamily="18" charset="0"/>
              </a:rPr>
              <a:t>s</a:t>
            </a:r>
            <a:r>
              <a:rPr lang="lt-LT" altLang="lt-LT" sz="1200" dirty="0">
                <a:latin typeface="Times New Roman" pitchFamily="18" charset="0"/>
              </a:rPr>
              <a:t>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628800"/>
            <a:ext cx="8496622" cy="4536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kaidrės numerio vietos rezervavimo ženklas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2665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994122"/>
          </a:xfrm>
        </p:spPr>
        <p:txBody>
          <a:bodyPr>
            <a:noAutofit/>
          </a:bodyPr>
          <a:lstStyle/>
          <a:p>
            <a:r>
              <a:rPr lang="lt-LT" altLang="lt-LT" sz="2400" b="1" dirty="0" smtClean="0">
                <a:latin typeface="Times New Roman" pitchFamily="18" charset="0"/>
              </a:rPr>
              <a:t>Vidutinė bazinių rodiklių pieno supirkimo kaina pagal pardavimo apimtis kooperatyvuose</a:t>
            </a:r>
            <a:r>
              <a:rPr lang="en-US" altLang="lt-LT" sz="2400" b="1" dirty="0" smtClean="0">
                <a:latin typeface="Times New Roman" pitchFamily="18" charset="0"/>
              </a:rPr>
              <a:t/>
            </a:r>
            <a:br>
              <a:rPr lang="en-US" altLang="lt-LT" sz="2400" b="1" dirty="0" smtClean="0">
                <a:latin typeface="Times New Roman" pitchFamily="18" charset="0"/>
              </a:rPr>
            </a:br>
            <a:r>
              <a:rPr lang="lt-LT" altLang="lt-LT" sz="2400" b="1" dirty="0" smtClean="0">
                <a:latin typeface="Times New Roman" pitchFamily="18" charset="0"/>
              </a:rPr>
              <a:t>20</a:t>
            </a:r>
            <a:r>
              <a:rPr lang="en-US" altLang="lt-LT" sz="2400" b="1" dirty="0" smtClean="0">
                <a:latin typeface="Times New Roman" pitchFamily="18" charset="0"/>
              </a:rPr>
              <a:t>17</a:t>
            </a:r>
            <a:r>
              <a:rPr lang="lt-LT" altLang="lt-LT" sz="2400" b="1" dirty="0" smtClean="0">
                <a:latin typeface="Times New Roman" pitchFamily="18" charset="0"/>
              </a:rPr>
              <a:t> m. sausį - birželį</a:t>
            </a:r>
            <a:r>
              <a:rPr lang="en-US" altLang="lt-LT" sz="2400" b="1" dirty="0" smtClean="0">
                <a:latin typeface="Times New Roman" pitchFamily="18" charset="0"/>
              </a:rPr>
              <a:t>, EUR/</a:t>
            </a:r>
            <a:r>
              <a:rPr lang="lt-LT" altLang="lt-LT" sz="2400" b="1" dirty="0" smtClean="0">
                <a:latin typeface="Times New Roman" pitchFamily="18" charset="0"/>
              </a:rPr>
              <a:t>kg</a:t>
            </a:r>
            <a:endParaRPr lang="lt-LT" sz="2400" dirty="0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179512" y="1535113"/>
            <a:ext cx="4317876" cy="639762"/>
          </a:xfrm>
        </p:spPr>
        <p:txBody>
          <a:bodyPr>
            <a:normAutofit fontScale="92500"/>
          </a:bodyPr>
          <a:lstStyle/>
          <a:p>
            <a:r>
              <a:rPr lang="lt-LT" dirty="0" smtClean="0"/>
              <a:t>Pristatant į pieno supirkimo punktą</a:t>
            </a:r>
            <a:endParaRPr lang="lt-LT" dirty="0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lt-LT" dirty="0" smtClean="0"/>
              <a:t>     Paimant tiesiogiai iš ūkio</a:t>
            </a:r>
            <a:endParaRPr lang="lt-LT" dirty="0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-36512" y="1412776"/>
            <a:ext cx="9144000" cy="0"/>
          </a:xfrm>
          <a:prstGeom prst="line">
            <a:avLst/>
          </a:prstGeom>
          <a:noFill/>
          <a:ln w="76200">
            <a:solidFill>
              <a:srgbClr val="8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lt-LT"/>
          </a:p>
        </p:txBody>
      </p:sp>
      <p:pic>
        <p:nvPicPr>
          <p:cNvPr id="8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2348880"/>
            <a:ext cx="4041775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48880"/>
            <a:ext cx="4040188" cy="3600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39989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994122"/>
          </a:xfrm>
        </p:spPr>
        <p:txBody>
          <a:bodyPr>
            <a:noAutofit/>
          </a:bodyPr>
          <a:lstStyle/>
          <a:p>
            <a:r>
              <a:rPr lang="lt-LT" altLang="lt-LT" sz="2400" b="1" dirty="0" smtClean="0">
                <a:latin typeface="Times New Roman" pitchFamily="18" charset="0"/>
              </a:rPr>
              <a:t>Vidutinė bazinių rodiklių pieno supirkimo kaina pagal pardavimo apimtis uždarose akcinėse bendrovėse</a:t>
            </a:r>
            <a:r>
              <a:rPr lang="en-US" altLang="lt-LT" sz="2400" b="1" dirty="0" smtClean="0">
                <a:latin typeface="Times New Roman" pitchFamily="18" charset="0"/>
              </a:rPr>
              <a:t/>
            </a:r>
            <a:br>
              <a:rPr lang="en-US" altLang="lt-LT" sz="2400" b="1" dirty="0" smtClean="0">
                <a:latin typeface="Times New Roman" pitchFamily="18" charset="0"/>
              </a:rPr>
            </a:br>
            <a:r>
              <a:rPr lang="lt-LT" altLang="lt-LT" sz="2400" b="1" dirty="0" smtClean="0">
                <a:latin typeface="Times New Roman" pitchFamily="18" charset="0"/>
              </a:rPr>
              <a:t>20</a:t>
            </a:r>
            <a:r>
              <a:rPr lang="en-US" altLang="lt-LT" sz="2400" b="1" dirty="0" smtClean="0">
                <a:latin typeface="Times New Roman" pitchFamily="18" charset="0"/>
              </a:rPr>
              <a:t>17</a:t>
            </a:r>
            <a:r>
              <a:rPr lang="lt-LT" altLang="lt-LT" sz="2400" b="1" dirty="0" smtClean="0">
                <a:latin typeface="Times New Roman" pitchFamily="18" charset="0"/>
              </a:rPr>
              <a:t> m. sausį - birželį</a:t>
            </a:r>
            <a:r>
              <a:rPr lang="en-US" altLang="lt-LT" sz="2400" b="1" dirty="0" smtClean="0">
                <a:latin typeface="Times New Roman" pitchFamily="18" charset="0"/>
              </a:rPr>
              <a:t>, EUR/</a:t>
            </a:r>
            <a:r>
              <a:rPr lang="lt-LT" altLang="lt-LT" sz="2400" b="1" dirty="0" smtClean="0">
                <a:latin typeface="Times New Roman" pitchFamily="18" charset="0"/>
              </a:rPr>
              <a:t>kg</a:t>
            </a:r>
            <a:endParaRPr lang="lt-LT" sz="2400" dirty="0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179512" y="1535113"/>
            <a:ext cx="4317876" cy="639762"/>
          </a:xfrm>
        </p:spPr>
        <p:txBody>
          <a:bodyPr>
            <a:normAutofit fontScale="92500"/>
          </a:bodyPr>
          <a:lstStyle/>
          <a:p>
            <a:r>
              <a:rPr lang="lt-LT" dirty="0" smtClean="0"/>
              <a:t>Pristatant į pieno supirkimo punktą</a:t>
            </a:r>
            <a:endParaRPr lang="lt-LT" dirty="0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lt-LT" dirty="0" smtClean="0"/>
              <a:t>     Paimant tiesiogiai iš ūkio</a:t>
            </a:r>
            <a:endParaRPr lang="lt-LT" dirty="0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-36512" y="1412776"/>
            <a:ext cx="9144000" cy="0"/>
          </a:xfrm>
          <a:prstGeom prst="line">
            <a:avLst/>
          </a:prstGeom>
          <a:noFill/>
          <a:ln w="76200">
            <a:solidFill>
              <a:srgbClr val="8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lt-LT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48880"/>
            <a:ext cx="4040188" cy="3528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2348880"/>
            <a:ext cx="4041775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59093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994122"/>
          </a:xfrm>
        </p:spPr>
        <p:txBody>
          <a:bodyPr>
            <a:noAutofit/>
          </a:bodyPr>
          <a:lstStyle/>
          <a:p>
            <a:r>
              <a:rPr lang="lt-LT" altLang="lt-LT" sz="2400" b="1" dirty="0" smtClean="0">
                <a:latin typeface="Times New Roman" pitchFamily="18" charset="0"/>
              </a:rPr>
              <a:t>Vidutinė bazinių rodiklių pieno supirkimo kaina pagal pardavimo apimtis pieno perdirbimo įmonėse</a:t>
            </a:r>
            <a:r>
              <a:rPr lang="en-US" altLang="lt-LT" sz="2400" b="1" dirty="0" smtClean="0">
                <a:latin typeface="Times New Roman" pitchFamily="18" charset="0"/>
              </a:rPr>
              <a:t/>
            </a:r>
            <a:br>
              <a:rPr lang="en-US" altLang="lt-LT" sz="2400" b="1" dirty="0" smtClean="0">
                <a:latin typeface="Times New Roman" pitchFamily="18" charset="0"/>
              </a:rPr>
            </a:br>
            <a:r>
              <a:rPr lang="lt-LT" altLang="lt-LT" sz="2400" b="1" dirty="0" smtClean="0">
                <a:latin typeface="Times New Roman" pitchFamily="18" charset="0"/>
              </a:rPr>
              <a:t>20</a:t>
            </a:r>
            <a:r>
              <a:rPr lang="en-US" altLang="lt-LT" sz="2400" b="1" dirty="0" smtClean="0">
                <a:latin typeface="Times New Roman" pitchFamily="18" charset="0"/>
              </a:rPr>
              <a:t>17</a:t>
            </a:r>
            <a:r>
              <a:rPr lang="lt-LT" altLang="lt-LT" sz="2400" b="1" dirty="0" smtClean="0">
                <a:latin typeface="Times New Roman" pitchFamily="18" charset="0"/>
              </a:rPr>
              <a:t> m. sausį - birželį</a:t>
            </a:r>
            <a:r>
              <a:rPr lang="en-US" altLang="lt-LT" sz="2400" b="1" dirty="0" smtClean="0">
                <a:latin typeface="Times New Roman" pitchFamily="18" charset="0"/>
              </a:rPr>
              <a:t>, EUR/</a:t>
            </a:r>
            <a:r>
              <a:rPr lang="lt-LT" altLang="lt-LT" sz="2400" b="1" dirty="0" smtClean="0">
                <a:latin typeface="Times New Roman" pitchFamily="18" charset="0"/>
              </a:rPr>
              <a:t>kg</a:t>
            </a:r>
            <a:endParaRPr lang="lt-LT" sz="2400" dirty="0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179512" y="1535113"/>
            <a:ext cx="4317876" cy="639762"/>
          </a:xfrm>
        </p:spPr>
        <p:txBody>
          <a:bodyPr>
            <a:normAutofit fontScale="92500"/>
          </a:bodyPr>
          <a:lstStyle/>
          <a:p>
            <a:r>
              <a:rPr lang="lt-LT" dirty="0" smtClean="0"/>
              <a:t>Pristatant į pieno supirkimo punktą</a:t>
            </a:r>
            <a:endParaRPr lang="lt-LT" dirty="0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lt-LT" dirty="0" smtClean="0"/>
              <a:t>     Paimant tiesiogiai iš ūkio</a:t>
            </a:r>
            <a:endParaRPr lang="lt-LT" dirty="0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-36512" y="1412776"/>
            <a:ext cx="9144000" cy="0"/>
          </a:xfrm>
          <a:prstGeom prst="line">
            <a:avLst/>
          </a:prstGeom>
          <a:noFill/>
          <a:ln w="76200">
            <a:solidFill>
              <a:srgbClr val="8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lt-LT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48880"/>
            <a:ext cx="4040188" cy="3600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2348880"/>
            <a:ext cx="4041775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05950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994122"/>
          </a:xfrm>
        </p:spPr>
        <p:txBody>
          <a:bodyPr>
            <a:noAutofit/>
          </a:bodyPr>
          <a:lstStyle/>
          <a:p>
            <a:r>
              <a:rPr lang="lt-LT" altLang="lt-LT" sz="2400" b="1" dirty="0" smtClean="0">
                <a:latin typeface="Times New Roman" pitchFamily="18" charset="0"/>
              </a:rPr>
              <a:t>Vidutinė bazinių rodiklių pieno supirkimo kaina pagal pardavimo apimtis trijose supirkimo grupėse</a:t>
            </a:r>
            <a:r>
              <a:rPr lang="en-US" altLang="lt-LT" sz="2400" b="1" dirty="0" smtClean="0">
                <a:latin typeface="Times New Roman" pitchFamily="18" charset="0"/>
              </a:rPr>
              <a:t/>
            </a:r>
            <a:br>
              <a:rPr lang="en-US" altLang="lt-LT" sz="2400" b="1" dirty="0" smtClean="0">
                <a:latin typeface="Times New Roman" pitchFamily="18" charset="0"/>
              </a:rPr>
            </a:br>
            <a:r>
              <a:rPr lang="lt-LT" altLang="lt-LT" sz="2400" b="1" dirty="0" smtClean="0">
                <a:latin typeface="Times New Roman" pitchFamily="18" charset="0"/>
              </a:rPr>
              <a:t>20</a:t>
            </a:r>
            <a:r>
              <a:rPr lang="en-US" altLang="lt-LT" sz="2400" b="1" dirty="0" smtClean="0">
                <a:latin typeface="Times New Roman" pitchFamily="18" charset="0"/>
              </a:rPr>
              <a:t>17</a:t>
            </a:r>
            <a:r>
              <a:rPr lang="lt-LT" altLang="lt-LT" sz="2400" b="1" dirty="0" smtClean="0">
                <a:latin typeface="Times New Roman" pitchFamily="18" charset="0"/>
              </a:rPr>
              <a:t> m. sausį</a:t>
            </a:r>
            <a:r>
              <a:rPr lang="en-US" altLang="lt-LT" sz="2400" b="1" dirty="0" smtClean="0">
                <a:latin typeface="Times New Roman" pitchFamily="18" charset="0"/>
              </a:rPr>
              <a:t>, EUR/</a:t>
            </a:r>
            <a:r>
              <a:rPr lang="lt-LT" altLang="lt-LT" sz="2400" b="1" dirty="0" smtClean="0">
                <a:latin typeface="Times New Roman" pitchFamily="18" charset="0"/>
              </a:rPr>
              <a:t>kg</a:t>
            </a:r>
            <a:endParaRPr lang="lt-LT" sz="2400" dirty="0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179512" y="1535113"/>
            <a:ext cx="4317876" cy="639762"/>
          </a:xfrm>
        </p:spPr>
        <p:txBody>
          <a:bodyPr>
            <a:normAutofit fontScale="92500"/>
          </a:bodyPr>
          <a:lstStyle/>
          <a:p>
            <a:r>
              <a:rPr lang="lt-LT" dirty="0" smtClean="0"/>
              <a:t>Pristatant į pieno supirkimo punktą</a:t>
            </a:r>
            <a:endParaRPr lang="lt-LT" dirty="0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lt-LT" dirty="0" smtClean="0"/>
              <a:t>     Paimant tiesiogiai iš ūkio</a:t>
            </a:r>
            <a:endParaRPr lang="lt-LT" dirty="0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-36512" y="1412776"/>
            <a:ext cx="9144000" cy="0"/>
          </a:xfrm>
          <a:prstGeom prst="line">
            <a:avLst/>
          </a:prstGeom>
          <a:noFill/>
          <a:ln w="76200">
            <a:solidFill>
              <a:srgbClr val="8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lt-LT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48880"/>
            <a:ext cx="4040188" cy="3600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2348880"/>
            <a:ext cx="4041775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83698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994122"/>
          </a:xfrm>
        </p:spPr>
        <p:txBody>
          <a:bodyPr>
            <a:noAutofit/>
          </a:bodyPr>
          <a:lstStyle/>
          <a:p>
            <a:r>
              <a:rPr lang="lt-LT" altLang="lt-LT" sz="2400" b="1" dirty="0" smtClean="0">
                <a:latin typeface="Times New Roman" pitchFamily="18" charset="0"/>
              </a:rPr>
              <a:t>Vidutinė bazinių rodiklių pieno supirkimo kaina pagal pardavimo apimtis trijose supirkimo grupėse</a:t>
            </a:r>
            <a:r>
              <a:rPr lang="en-US" altLang="lt-LT" sz="2400" b="1" dirty="0" smtClean="0">
                <a:latin typeface="Times New Roman" pitchFamily="18" charset="0"/>
              </a:rPr>
              <a:t/>
            </a:r>
            <a:br>
              <a:rPr lang="en-US" altLang="lt-LT" sz="2400" b="1" dirty="0" smtClean="0">
                <a:latin typeface="Times New Roman" pitchFamily="18" charset="0"/>
              </a:rPr>
            </a:br>
            <a:r>
              <a:rPr lang="lt-LT" altLang="lt-LT" sz="2400" b="1" dirty="0" smtClean="0">
                <a:latin typeface="Times New Roman" pitchFamily="18" charset="0"/>
              </a:rPr>
              <a:t>20</a:t>
            </a:r>
            <a:r>
              <a:rPr lang="en-US" altLang="lt-LT" sz="2400" b="1" dirty="0" smtClean="0">
                <a:latin typeface="Times New Roman" pitchFamily="18" charset="0"/>
              </a:rPr>
              <a:t>17</a:t>
            </a:r>
            <a:r>
              <a:rPr lang="lt-LT" altLang="lt-LT" sz="2400" b="1" dirty="0" smtClean="0">
                <a:latin typeface="Times New Roman" pitchFamily="18" charset="0"/>
              </a:rPr>
              <a:t> m. </a:t>
            </a:r>
            <a:r>
              <a:rPr lang="en-US" altLang="lt-LT" sz="2400" b="1" dirty="0" err="1" smtClean="0">
                <a:latin typeface="Times New Roman" pitchFamily="18" charset="0"/>
              </a:rPr>
              <a:t>vasar</a:t>
            </a:r>
            <a:r>
              <a:rPr lang="lt-LT" altLang="lt-LT" sz="2400" b="1" dirty="0" smtClean="0">
                <a:latin typeface="Times New Roman" pitchFamily="18" charset="0"/>
              </a:rPr>
              <a:t>į</a:t>
            </a:r>
            <a:r>
              <a:rPr lang="en-US" altLang="lt-LT" sz="2400" b="1" dirty="0" smtClean="0">
                <a:latin typeface="Times New Roman" pitchFamily="18" charset="0"/>
              </a:rPr>
              <a:t>, EUR/</a:t>
            </a:r>
            <a:r>
              <a:rPr lang="lt-LT" altLang="lt-LT" sz="2400" b="1" dirty="0" smtClean="0">
                <a:latin typeface="Times New Roman" pitchFamily="18" charset="0"/>
              </a:rPr>
              <a:t>kg</a:t>
            </a:r>
            <a:endParaRPr lang="lt-LT" sz="2400" dirty="0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179512" y="1535113"/>
            <a:ext cx="4317876" cy="639762"/>
          </a:xfrm>
        </p:spPr>
        <p:txBody>
          <a:bodyPr>
            <a:normAutofit fontScale="92500"/>
          </a:bodyPr>
          <a:lstStyle/>
          <a:p>
            <a:r>
              <a:rPr lang="lt-LT" dirty="0" smtClean="0"/>
              <a:t>Pristatant į pieno supirkimo punktą</a:t>
            </a:r>
            <a:endParaRPr lang="lt-LT" dirty="0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lt-LT" dirty="0" smtClean="0"/>
              <a:t>     Paimant tiesiogiai iš ūkio</a:t>
            </a:r>
            <a:endParaRPr lang="lt-LT" dirty="0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-36512" y="1412776"/>
            <a:ext cx="9144000" cy="0"/>
          </a:xfrm>
          <a:prstGeom prst="line">
            <a:avLst/>
          </a:prstGeom>
          <a:noFill/>
          <a:ln w="76200">
            <a:solidFill>
              <a:srgbClr val="8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lt-LT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4864"/>
            <a:ext cx="4040188" cy="3888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2204864"/>
            <a:ext cx="4041775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50627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994122"/>
          </a:xfrm>
        </p:spPr>
        <p:txBody>
          <a:bodyPr>
            <a:noAutofit/>
          </a:bodyPr>
          <a:lstStyle/>
          <a:p>
            <a:r>
              <a:rPr lang="lt-LT" altLang="lt-LT" sz="2400" b="1" dirty="0" smtClean="0">
                <a:latin typeface="Times New Roman" pitchFamily="18" charset="0"/>
              </a:rPr>
              <a:t>Vidutinė bazinių rodiklių pieno supirkimo kaina pagal pardavimo apimtis trijose supirkimo grupėse</a:t>
            </a:r>
            <a:r>
              <a:rPr lang="en-US" altLang="lt-LT" sz="2400" b="1" dirty="0" smtClean="0">
                <a:latin typeface="Times New Roman" pitchFamily="18" charset="0"/>
              </a:rPr>
              <a:t/>
            </a:r>
            <a:br>
              <a:rPr lang="en-US" altLang="lt-LT" sz="2400" b="1" dirty="0" smtClean="0">
                <a:latin typeface="Times New Roman" pitchFamily="18" charset="0"/>
              </a:rPr>
            </a:br>
            <a:r>
              <a:rPr lang="lt-LT" altLang="lt-LT" sz="2400" b="1" dirty="0" smtClean="0">
                <a:latin typeface="Times New Roman" pitchFamily="18" charset="0"/>
              </a:rPr>
              <a:t>20</a:t>
            </a:r>
            <a:r>
              <a:rPr lang="en-US" altLang="lt-LT" sz="2400" b="1" dirty="0" smtClean="0">
                <a:latin typeface="Times New Roman" pitchFamily="18" charset="0"/>
              </a:rPr>
              <a:t>17</a:t>
            </a:r>
            <a:r>
              <a:rPr lang="lt-LT" altLang="lt-LT" sz="2400" b="1" dirty="0" smtClean="0">
                <a:latin typeface="Times New Roman" pitchFamily="18" charset="0"/>
              </a:rPr>
              <a:t> m. kovą</a:t>
            </a:r>
            <a:r>
              <a:rPr lang="en-US" altLang="lt-LT" sz="2400" b="1" dirty="0" smtClean="0">
                <a:latin typeface="Times New Roman" pitchFamily="18" charset="0"/>
              </a:rPr>
              <a:t>, EUR/</a:t>
            </a:r>
            <a:r>
              <a:rPr lang="lt-LT" altLang="lt-LT" sz="2400" b="1" dirty="0" smtClean="0">
                <a:latin typeface="Times New Roman" pitchFamily="18" charset="0"/>
              </a:rPr>
              <a:t>kg</a:t>
            </a:r>
            <a:endParaRPr lang="lt-LT" sz="2400" dirty="0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179512" y="1535113"/>
            <a:ext cx="4317876" cy="639762"/>
          </a:xfrm>
        </p:spPr>
        <p:txBody>
          <a:bodyPr>
            <a:normAutofit fontScale="92500"/>
          </a:bodyPr>
          <a:lstStyle/>
          <a:p>
            <a:r>
              <a:rPr lang="lt-LT" dirty="0" smtClean="0"/>
              <a:t>Pristatant į pieno supirkimo punktą</a:t>
            </a:r>
            <a:endParaRPr lang="lt-LT" dirty="0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lt-LT" dirty="0" smtClean="0"/>
              <a:t>     Paimant tiesiogiai iš ūkio</a:t>
            </a:r>
            <a:endParaRPr lang="lt-LT" dirty="0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-36512" y="1412776"/>
            <a:ext cx="9144000" cy="0"/>
          </a:xfrm>
          <a:prstGeom prst="line">
            <a:avLst/>
          </a:prstGeom>
          <a:noFill/>
          <a:ln w="76200">
            <a:solidFill>
              <a:srgbClr val="8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lt-LT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4864"/>
            <a:ext cx="4040188" cy="396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2204864"/>
            <a:ext cx="4041775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7E699-05BB-4E28-B434-BDA7009A6874}" type="slidenum">
              <a:rPr lang="lt-LT" smtClean="0"/>
              <a:t>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97789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</TotalTime>
  <Words>550</Words>
  <Application>Microsoft Office PowerPoint</Application>
  <PresentationFormat>Demonstracija ekrane (4:3)</PresentationFormat>
  <Paragraphs>64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17</vt:i4>
      </vt:variant>
    </vt:vector>
  </HeadingPairs>
  <TitlesOfParts>
    <vt:vector size="18" baseType="lpstr">
      <vt:lpstr>Office tema</vt:lpstr>
      <vt:lpstr>PIENO KAINŲ ANALIZĖ 2017 m. sausis-birželis</vt:lpstr>
      <vt:lpstr>Vidutinė bazinių rodiklių pieno supirkimo kaina (pieno supirkimo punktuose)  pagal pardavimo apimtis 2016 m. spalį - 2017 m. birželį, EUR/kg</vt:lpstr>
      <vt:lpstr>Vidutinė bazinių rodiklių pieno supirkimo kaina (tiesiogiai iš ūkių) pagal pardavimo apimtis 2016 m. spalį - 2017 m. birželį, EUR/kg</vt:lpstr>
      <vt:lpstr>Vidutinė bazinių rodiklių pieno supirkimo kaina pagal pardavimo apimtis kooperatyvuose 2017 m. sausį - birželį, EUR/kg</vt:lpstr>
      <vt:lpstr>Vidutinė bazinių rodiklių pieno supirkimo kaina pagal pardavimo apimtis uždarose akcinėse bendrovėse 2017 m. sausį - birželį, EUR/kg</vt:lpstr>
      <vt:lpstr>Vidutinė bazinių rodiklių pieno supirkimo kaina pagal pardavimo apimtis pieno perdirbimo įmonėse 2017 m. sausį - birželį, EUR/kg</vt:lpstr>
      <vt:lpstr>Vidutinė bazinių rodiklių pieno supirkimo kaina pagal pardavimo apimtis trijose supirkimo grupėse 2017 m. sausį, EUR/kg</vt:lpstr>
      <vt:lpstr>Vidutinė bazinių rodiklių pieno supirkimo kaina pagal pardavimo apimtis trijose supirkimo grupėse 2017 m. vasarį, EUR/kg</vt:lpstr>
      <vt:lpstr>Vidutinė bazinių rodiklių pieno supirkimo kaina pagal pardavimo apimtis trijose supirkimo grupėse 2017 m. kovą, EUR/kg</vt:lpstr>
      <vt:lpstr>Vidutinė bazinių rodiklių pieno supirkimo kaina pagal pardavimo apimtis trijose supirkimo grupėse 2017 m. balandį, EUR/kg</vt:lpstr>
      <vt:lpstr>Vidutinė bazinių rodiklių pieno supirkimo kaina pagal pardavimo apimtis trijose supirkimo grupėse 2017 m. gegužę, EUR/kg</vt:lpstr>
      <vt:lpstr>Vidutinė bazinių rodiklių pieno supirkimo kaina pagal pardavimo apimtis trijose supirkimo grupėse 2017 m. birželį, EUR/kg</vt:lpstr>
      <vt:lpstr>Vidutinė pieno supirkimo kaina ir kaina, mokėta gamintojams, parduodantiems daugiau nei 480 t pieno per metus, perskaičiuota į 4,2 proc. riebumo ir 3,4 proc. baltymingumo pieną, Lietuvoje ir ES 2017 m. 01-08 mėn.,  EUR/t</vt:lpstr>
      <vt:lpstr>Komentaras</vt:lpstr>
      <vt:lpstr>Kooperatyvų, UAB ir ŽŪB bazinių rodiklių pieno pardavimo (įskaitant ekologišką pieną)  ir supirkimo (be ekologiško pieno)  kainos 2017 m. vasario-birželio mėn., EUR/kg</vt:lpstr>
      <vt:lpstr>Kooperatyvų, UAB ir ŽŪB bazinių rodiklių pieno pardavimo kainos (įskaitant ekologišką pieną) dalis, atitenkanti pieno gamintojams (be ekologiško pieno) ir liekanti tarpininkavimo įmonėse 2017 m. vasario-birželio mėn., proc.</vt:lpstr>
      <vt:lpstr>5 mažiausiai už pieną mokančių pieno supirkėjų bazinių rodiklių pieno pardavimo kainos dalis, atitenkanti pieno gamintojams ir liekanti tarpininkavimo įmonėse vidutiniškai per 2017 m. sausio-birželio mėn., proc.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Albertas Gapsys</dc:creator>
  <cp:lastModifiedBy>Albertas Gapsys</cp:lastModifiedBy>
  <cp:revision>26</cp:revision>
  <dcterms:created xsi:type="dcterms:W3CDTF">2017-08-24T06:42:53Z</dcterms:created>
  <dcterms:modified xsi:type="dcterms:W3CDTF">2017-12-05T10:44:08Z</dcterms:modified>
</cp:coreProperties>
</file>